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  <p:sldMasterId id="2147483692" r:id="rId6"/>
  </p:sldMasterIdLst>
  <p:notesMasterIdLst>
    <p:notesMasterId r:id="rId26"/>
  </p:notesMasterIdLst>
  <p:sldIdLst>
    <p:sldId id="307" r:id="rId7"/>
    <p:sldId id="308" r:id="rId8"/>
    <p:sldId id="324" r:id="rId9"/>
    <p:sldId id="341" r:id="rId10"/>
    <p:sldId id="342" r:id="rId11"/>
    <p:sldId id="343" r:id="rId12"/>
    <p:sldId id="344" r:id="rId13"/>
    <p:sldId id="345" r:id="rId14"/>
    <p:sldId id="336" r:id="rId15"/>
    <p:sldId id="337" r:id="rId16"/>
    <p:sldId id="333" r:id="rId17"/>
    <p:sldId id="338" r:id="rId18"/>
    <p:sldId id="339" r:id="rId19"/>
    <p:sldId id="340" r:id="rId20"/>
    <p:sldId id="325" r:id="rId21"/>
    <p:sldId id="326" r:id="rId22"/>
    <p:sldId id="318" r:id="rId23"/>
    <p:sldId id="323" r:id="rId24"/>
    <p:sldId id="310" r:id="rId25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5" autoAdjust="0"/>
    <p:restoredTop sz="94609" autoAdjust="0"/>
  </p:normalViewPr>
  <p:slideViewPr>
    <p:cSldViewPr>
      <p:cViewPr>
        <p:scale>
          <a:sx n="66" d="100"/>
          <a:sy n="66" d="100"/>
        </p:scale>
        <p:origin x="-3150" y="-10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816" y="113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39AA8A3-CAAA-4169-A536-F3340F7EE17B}" type="datetimeFigureOut">
              <a:rPr lang="en-US"/>
              <a:pPr>
                <a:defRPr/>
              </a:pPr>
              <a:t>8/3/2015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48FF968-0ABA-4D32-8648-AD93422256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217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xfrm>
            <a:off x="333375" y="4073525"/>
            <a:ext cx="6356350" cy="4949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>
              <a:cs typeface="Arial" pitchFamily="34" charset="0"/>
            </a:endParaRPr>
          </a:p>
          <a:p>
            <a:endParaRPr lang="en-US" sz="1400">
              <a:cs typeface="Arial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4" indent="-285721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3" indent="-228576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36" indent="-228576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89" indent="-228576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46281F1-8E75-4117-AA27-55974E406BF4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F1E11C-9965-4857-80E9-12E6E17BABC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 noChangeArrowheads="1"/>
          </p:cNvSpPr>
          <p:nvPr userDrawn="1">
            <p:ph type="ctrTitle"/>
          </p:nvPr>
        </p:nvSpPr>
        <p:spPr>
          <a:xfrm>
            <a:off x="361950" y="2955925"/>
            <a:ext cx="7772400" cy="5222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9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61950" y="3495660"/>
            <a:ext cx="7772400" cy="48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6" name="il_fi" descr="http://www.945thex.com/AFI_Tag_BlueRed.jpg"/>
          <p:cNvPicPr>
            <a:picLocks noChangeAspect="1"/>
          </p:cNvPicPr>
          <p:nvPr userDrawn="1"/>
        </p:nvPicPr>
        <p:blipFill rotWithShape="1">
          <a:blip r:embed="rId2" cstate="print"/>
          <a:srcRect l="11708" t="20210" r="9347" b="37072"/>
          <a:stretch/>
        </p:blipFill>
        <p:spPr bwMode="auto">
          <a:xfrm>
            <a:off x="7209981" y="6155055"/>
            <a:ext cx="1751139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 userDrawn="1"/>
        </p:nvGrpSpPr>
        <p:grpSpPr>
          <a:xfrm>
            <a:off x="0" y="5991225"/>
            <a:ext cx="9144000" cy="866775"/>
            <a:chOff x="0" y="5991225"/>
            <a:chExt cx="9144000" cy="866775"/>
          </a:xfrm>
        </p:grpSpPr>
        <p:pic>
          <p:nvPicPr>
            <p:cNvPr id="19" name="Picture 19" descr="CorporateFooter_whit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6000750"/>
              <a:ext cx="9144000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Line 9"/>
            <p:cNvSpPr>
              <a:spLocks noChangeShapeType="1"/>
            </p:cNvSpPr>
            <p:nvPr userDrawn="1"/>
          </p:nvSpPr>
          <p:spPr bwMode="auto">
            <a:xfrm>
              <a:off x="0" y="5991225"/>
              <a:ext cx="9144000" cy="0"/>
            </a:xfrm>
            <a:prstGeom prst="line">
              <a:avLst/>
            </a:prstGeom>
            <a:noFill/>
            <a:ln w="3175">
              <a:solidFill>
                <a:srgbClr val="B5B6B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348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3 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64A12-98B7-4646-AD6C-9C093838A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182880" y="1828800"/>
            <a:ext cx="42976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4663440" y="1828800"/>
            <a:ext cx="42976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71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CBF44-92ED-4E07-8167-162D168AC8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82880" y="1005840"/>
            <a:ext cx="4297680" cy="639762"/>
          </a:xfrm>
        </p:spPr>
        <p:txBody>
          <a:bodyPr anchor="ctr" anchorCtr="0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182880" y="1645920"/>
            <a:ext cx="42976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 userDrawn="1">
            <p:ph type="body" sz="quarter" idx="3"/>
          </p:nvPr>
        </p:nvSpPr>
        <p:spPr>
          <a:xfrm>
            <a:off x="4663440" y="1005840"/>
            <a:ext cx="4297680" cy="639762"/>
          </a:xfrm>
        </p:spPr>
        <p:txBody>
          <a:bodyPr anchor="ctr" anchorCtr="0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 userDrawn="1">
            <p:ph sz="quarter" idx="4"/>
          </p:nvPr>
        </p:nvSpPr>
        <p:spPr>
          <a:xfrm>
            <a:off x="4663440" y="1645920"/>
            <a:ext cx="42976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44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59208-D470-4ECA-8543-7CC0127A70F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497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B1676-3751-4BDC-87A7-9F3B5E46C73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9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J:\Form Number\12-forms\12-0601 to end\12-0738 Employee Survey wordmark\Design Files\2010\PPT template\images\SBP0315167.png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white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1143000"/>
          </a:xfr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2880" y="1339338"/>
            <a:ext cx="8778240" cy="4846320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100000"/>
              <a:buFont typeface="Arial" pitchFamily="34" charset="0"/>
              <a:buChar char="•"/>
              <a:defRPr sz="3200"/>
            </a:lvl1pPr>
            <a:lvl2pPr>
              <a:buClr>
                <a:schemeClr val="tx2"/>
              </a:buClr>
              <a:defRPr sz="2800"/>
            </a:lvl2pPr>
            <a:lvl3pPr marL="1143000" indent="-228600">
              <a:buClr>
                <a:schemeClr val="tx2"/>
              </a:buClr>
              <a:buSzPct val="100000"/>
              <a:buFont typeface="Arial" pitchFamily="34" charset="0"/>
              <a:buChar char="•"/>
              <a:defRPr sz="2400"/>
            </a:lvl3pPr>
            <a:lvl4pPr>
              <a:buClr>
                <a:schemeClr val="tx2"/>
              </a:buClr>
              <a:defRPr sz="2000"/>
            </a:lvl4pPr>
            <a:lvl5pPr>
              <a:buClr>
                <a:schemeClr val="tx2"/>
              </a:buCl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085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Graph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1143000"/>
          </a:xfr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2880" y="1339338"/>
            <a:ext cx="8778240" cy="4846320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100000"/>
              <a:buFont typeface="Arial" pitchFamily="34" charset="0"/>
              <a:buChar char="•"/>
              <a:defRPr sz="3200"/>
            </a:lvl1pPr>
            <a:lvl2pPr>
              <a:buClr>
                <a:schemeClr val="tx2"/>
              </a:buClr>
              <a:defRPr sz="2800"/>
            </a:lvl2pPr>
            <a:lvl3pPr marL="1143000" indent="-228600">
              <a:buClr>
                <a:schemeClr val="tx2"/>
              </a:buClr>
              <a:buSzPct val="100000"/>
              <a:buFont typeface="Arial" pitchFamily="34" charset="0"/>
              <a:buChar char="•"/>
              <a:defRPr sz="2400"/>
            </a:lvl3pPr>
            <a:lvl4pPr>
              <a:buClr>
                <a:schemeClr val="tx2"/>
              </a:buClr>
              <a:defRPr sz="2000"/>
            </a:lvl4pPr>
            <a:lvl5pPr>
              <a:buClr>
                <a:schemeClr val="tx2"/>
              </a:buCl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73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Line Cons FW Title and Graph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1143000"/>
          </a:xfr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2880" y="2070858"/>
            <a:ext cx="8778240" cy="4114800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100000"/>
              <a:buFont typeface="Arial" pitchFamily="34" charset="0"/>
              <a:buChar char="•"/>
              <a:defRPr sz="3200"/>
            </a:lvl1pPr>
            <a:lvl2pPr>
              <a:buClr>
                <a:schemeClr val="tx2"/>
              </a:buClr>
              <a:defRPr sz="2800"/>
            </a:lvl2pPr>
            <a:lvl3pPr marL="1143000" indent="-228600">
              <a:buClr>
                <a:schemeClr val="tx2"/>
              </a:buClr>
              <a:buSzPct val="100000"/>
              <a:buFont typeface="Arial" pitchFamily="34" charset="0"/>
              <a:buChar char="•"/>
              <a:defRPr sz="2400"/>
            </a:lvl3pPr>
            <a:lvl4pPr>
              <a:buClr>
                <a:schemeClr val="tx2"/>
              </a:buClr>
              <a:defRPr sz="2000"/>
            </a:lvl4pPr>
            <a:lvl5pPr>
              <a:buClr>
                <a:schemeClr val="tx2"/>
              </a:buCl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Line Cons FW Title and Graph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1143000"/>
          </a:xfr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2880" y="2253738"/>
            <a:ext cx="8778240" cy="3931920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100000"/>
              <a:buFont typeface="Arial" pitchFamily="34" charset="0"/>
              <a:buChar char="•"/>
              <a:defRPr sz="3200"/>
            </a:lvl1pPr>
            <a:lvl2pPr>
              <a:buClr>
                <a:schemeClr val="tx2"/>
              </a:buClr>
              <a:defRPr sz="2800"/>
            </a:lvl2pPr>
            <a:lvl3pPr marL="1143000" indent="-228600">
              <a:buClr>
                <a:schemeClr val="tx2"/>
              </a:buClr>
              <a:buSzPct val="100000"/>
              <a:buFont typeface="Arial" pitchFamily="34" charset="0"/>
              <a:buChar char="•"/>
              <a:defRPr sz="2400"/>
            </a:lvl3pPr>
            <a:lvl4pPr>
              <a:buClr>
                <a:schemeClr val="tx2"/>
              </a:buClr>
              <a:defRPr sz="2000"/>
            </a:lvl4pPr>
            <a:lvl5pPr>
              <a:buClr>
                <a:schemeClr val="tx2"/>
              </a:buCl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782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59208-D470-4ECA-8543-7CC0127A70F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0"/>
            <a:ext cx="877824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NHQex8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0" r="9775" b="6366"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2"/>
          <p:cNvSpPr>
            <a:spLocks/>
          </p:cNvSpPr>
          <p:nvPr userDrawn="1"/>
        </p:nvSpPr>
        <p:spPr bwMode="auto">
          <a:xfrm>
            <a:off x="0" y="0"/>
            <a:ext cx="9144000" cy="2468563"/>
          </a:xfrm>
          <a:custGeom>
            <a:avLst/>
            <a:gdLst>
              <a:gd name="T0" fmla="*/ 0 w 5760"/>
              <a:gd name="T1" fmla="*/ 0 h 1548"/>
              <a:gd name="T2" fmla="*/ 5760 w 5760"/>
              <a:gd name="T3" fmla="*/ 0 h 1548"/>
              <a:gd name="T4" fmla="*/ 5760 w 5760"/>
              <a:gd name="T5" fmla="*/ 708 h 1548"/>
              <a:gd name="T6" fmla="*/ 4674 w 5760"/>
              <a:gd name="T7" fmla="*/ 360 h 1548"/>
              <a:gd name="T8" fmla="*/ 0 w 5760"/>
              <a:gd name="T9" fmla="*/ 1548 h 1548"/>
              <a:gd name="T10" fmla="*/ 0 w 5760"/>
              <a:gd name="T11" fmla="*/ 0 h 15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60"/>
              <a:gd name="T19" fmla="*/ 0 h 1548"/>
              <a:gd name="T20" fmla="*/ 5760 w 5760"/>
              <a:gd name="T21" fmla="*/ 1548 h 15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60" h="1548">
                <a:moveTo>
                  <a:pt x="0" y="0"/>
                </a:moveTo>
                <a:lnTo>
                  <a:pt x="5760" y="0"/>
                </a:lnTo>
                <a:lnTo>
                  <a:pt x="5760" y="708"/>
                </a:lnTo>
                <a:lnTo>
                  <a:pt x="4674" y="360"/>
                </a:lnTo>
                <a:lnTo>
                  <a:pt x="0" y="15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b"/>
          <a:lstStyle/>
          <a:p>
            <a:pPr algn="ctr" eaLnBrk="0" hangingPunct="0">
              <a:defRPr/>
            </a:pPr>
            <a:endParaRPr lang="en-US" sz="1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10063"/>
            <a:ext cx="6400800" cy="1328737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chemeClr val="bg1">
              <a:alpha val="39999"/>
            </a:schemeClr>
          </a:solidFill>
        </p:spPr>
        <p:txBody>
          <a:bodyPr anchor="ctr"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324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>
            <p:ph idx="1"/>
          </p:nvPr>
        </p:nvSpPr>
        <p:spPr>
          <a:xfrm>
            <a:off x="182880" y="1005840"/>
            <a:ext cx="8778240" cy="48463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0021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692F0-B44E-4711-BB17-E8F7EA9C62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21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49692-3E74-4AB4-ACB9-D5DD720D3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31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438" y="1485900"/>
            <a:ext cx="4168775" cy="4640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70362" cy="4640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903F-320F-4572-869B-8C01C42107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31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2DF97-87D2-43B4-B283-0DB8F639B1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81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CB5DB-DAC5-402C-8F8F-A1E57E813E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282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3989F-C219-461E-8FA9-38853A87CE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92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30DCD-9F9A-4BF9-AF3A-B683600B3F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03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33669-71BA-48F2-A177-77FA6C8CFC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46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361DA-8F28-44D8-9919-5CEE0CF9C2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4488" y="274638"/>
            <a:ext cx="212248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5438" y="274638"/>
            <a:ext cx="62166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DB72-F5CA-4DBD-8AFD-95B51CCD4A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8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1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>
            <p:ph idx="1"/>
          </p:nvPr>
        </p:nvSpPr>
        <p:spPr>
          <a:xfrm>
            <a:off x="182880" y="1463040"/>
            <a:ext cx="8778240" cy="43891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590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6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5438" y="1485900"/>
            <a:ext cx="8491537" cy="46402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225B-E618-4517-8AC4-366179BD6B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05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NHQex8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0" r="9775" b="6366"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2"/>
          <p:cNvSpPr>
            <a:spLocks/>
          </p:cNvSpPr>
          <p:nvPr userDrawn="1"/>
        </p:nvSpPr>
        <p:spPr bwMode="auto">
          <a:xfrm>
            <a:off x="0" y="0"/>
            <a:ext cx="9144000" cy="2468563"/>
          </a:xfrm>
          <a:custGeom>
            <a:avLst/>
            <a:gdLst>
              <a:gd name="T0" fmla="*/ 0 w 5760"/>
              <a:gd name="T1" fmla="*/ 0 h 1548"/>
              <a:gd name="T2" fmla="*/ 5760 w 5760"/>
              <a:gd name="T3" fmla="*/ 0 h 1548"/>
              <a:gd name="T4" fmla="*/ 5760 w 5760"/>
              <a:gd name="T5" fmla="*/ 708 h 1548"/>
              <a:gd name="T6" fmla="*/ 4674 w 5760"/>
              <a:gd name="T7" fmla="*/ 360 h 1548"/>
              <a:gd name="T8" fmla="*/ 0 w 5760"/>
              <a:gd name="T9" fmla="*/ 1548 h 1548"/>
              <a:gd name="T10" fmla="*/ 0 w 5760"/>
              <a:gd name="T11" fmla="*/ 0 h 15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60"/>
              <a:gd name="T19" fmla="*/ 0 h 1548"/>
              <a:gd name="T20" fmla="*/ 5760 w 5760"/>
              <a:gd name="T21" fmla="*/ 1548 h 15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60" h="1548">
                <a:moveTo>
                  <a:pt x="0" y="0"/>
                </a:moveTo>
                <a:lnTo>
                  <a:pt x="5760" y="0"/>
                </a:lnTo>
                <a:lnTo>
                  <a:pt x="5760" y="708"/>
                </a:lnTo>
                <a:lnTo>
                  <a:pt x="4674" y="360"/>
                </a:lnTo>
                <a:lnTo>
                  <a:pt x="0" y="15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b"/>
          <a:lstStyle/>
          <a:p>
            <a:pPr algn="ctr" eaLnBrk="0" hangingPunct="0"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10063"/>
            <a:ext cx="6400800" cy="1328737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chemeClr val="bg1">
              <a:alpha val="39999"/>
            </a:schemeClr>
          </a:solidFill>
        </p:spPr>
        <p:txBody>
          <a:bodyPr anchor="ctr"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8722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692F0-B44E-4711-BB17-E8F7EA9C62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4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49692-3E74-4AB4-ACB9-D5DD720D3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6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438" y="1485900"/>
            <a:ext cx="4168775" cy="4640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70362" cy="4640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903F-320F-4572-869B-8C01C42107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171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2DF97-87D2-43B4-B283-0DB8F639B1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04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CB5DB-DAC5-402C-8F8F-A1E57E813E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5925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3989F-C219-461E-8FA9-38853A87CE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18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30DCD-9F9A-4BF9-AF3A-B683600B3F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89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33669-71BA-48F2-A177-77FA6C8CFC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4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>
            <p:ph idx="1"/>
          </p:nvPr>
        </p:nvSpPr>
        <p:spPr>
          <a:xfrm>
            <a:off x="182880" y="1645920"/>
            <a:ext cx="8778240" cy="420624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04600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361DA-8F28-44D8-9919-5CEE0CF9C2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7463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4488" y="274638"/>
            <a:ext cx="212248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5438" y="274638"/>
            <a:ext cx="62166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DB72-F5CA-4DBD-8AFD-95B51CCD4A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570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6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5438" y="1485900"/>
            <a:ext cx="8491537" cy="46402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225B-E618-4517-8AC4-366179BD6B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3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3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>
            <p:ph idx="1"/>
          </p:nvPr>
        </p:nvSpPr>
        <p:spPr>
          <a:xfrm>
            <a:off x="182880" y="1828800"/>
            <a:ext cx="8778240" cy="40233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86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D41EB-32F5-4CE6-9CAC-A4EE04E144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8"/>
          <p:cNvSpPr>
            <a:spLocks noGrp="1" noChangeArrowheads="1"/>
          </p:cNvSpPr>
          <p:nvPr>
            <p:ph type="ctrTitle"/>
          </p:nvPr>
        </p:nvSpPr>
        <p:spPr>
          <a:xfrm>
            <a:off x="361950" y="3784291"/>
            <a:ext cx="7772400" cy="5222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361950" y="4326034"/>
            <a:ext cx="7772400" cy="48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9" descr="C:\Documents and Settings\Amanda_Wrangham\Local Settings\Temporary Internet Files\Content.IE5\LE79PL88\MP900442559[1]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5021174" y="1059630"/>
            <a:ext cx="3778576" cy="25146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617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64A12-98B7-4646-AD6C-9C093838A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182880" y="1005840"/>
            <a:ext cx="4297680" cy="484632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4663440" y="1005840"/>
            <a:ext cx="4297680" cy="484632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43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1 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64A12-98B7-4646-AD6C-9C093838A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182880" y="1463040"/>
            <a:ext cx="4297680" cy="438912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4663440" y="1463040"/>
            <a:ext cx="4297680" cy="438912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63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2 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64A12-98B7-4646-AD6C-9C093838A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182880" y="1645920"/>
            <a:ext cx="42976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4663440" y="1645920"/>
            <a:ext cx="42976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83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991225"/>
            <a:ext cx="9144000" cy="866775"/>
            <a:chOff x="0" y="5991225"/>
            <a:chExt cx="9144000" cy="866775"/>
          </a:xfrm>
        </p:grpSpPr>
        <p:pic>
          <p:nvPicPr>
            <p:cNvPr id="14" name="Picture 19" descr="CorporateFooter_white"/>
            <p:cNvPicPr>
              <a:picLocks noChangeAspect="1" noChangeArrowheads="1"/>
            </p:cNvPicPr>
            <p:nvPr userDrawn="1"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0" y="6000750"/>
              <a:ext cx="9144000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Line 9"/>
            <p:cNvSpPr>
              <a:spLocks noChangeShapeType="1"/>
            </p:cNvSpPr>
            <p:nvPr userDrawn="1"/>
          </p:nvSpPr>
          <p:spPr bwMode="auto">
            <a:xfrm>
              <a:off x="0" y="5991225"/>
              <a:ext cx="9144000" cy="0"/>
            </a:xfrm>
            <a:prstGeom prst="line">
              <a:avLst/>
            </a:prstGeom>
            <a:noFill/>
            <a:ln w="3175">
              <a:solidFill>
                <a:srgbClr val="B5B6B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0" y="857250"/>
            <a:ext cx="9144000" cy="5846445"/>
            <a:chOff x="0" y="857250"/>
            <a:chExt cx="9144000" cy="5846445"/>
          </a:xfrm>
        </p:grpSpPr>
        <p:sp>
          <p:nvSpPr>
            <p:cNvPr id="7" name="Line 8"/>
            <p:cNvSpPr>
              <a:spLocks noChangeShapeType="1"/>
            </p:cNvSpPr>
            <p:nvPr userDrawn="1"/>
          </p:nvSpPr>
          <p:spPr bwMode="auto">
            <a:xfrm>
              <a:off x="0" y="857250"/>
              <a:ext cx="9144000" cy="0"/>
            </a:xfrm>
            <a:prstGeom prst="line">
              <a:avLst/>
            </a:prstGeom>
            <a:noFill/>
            <a:ln w="9525">
              <a:solidFill>
                <a:srgbClr val="B5B6B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 userDrawn="1"/>
          </p:nvSpPr>
          <p:spPr bwMode="auto">
            <a:xfrm>
              <a:off x="0" y="5991225"/>
              <a:ext cx="9144000" cy="0"/>
            </a:xfrm>
            <a:prstGeom prst="line">
              <a:avLst/>
            </a:prstGeom>
            <a:noFill/>
            <a:ln w="3175">
              <a:solidFill>
                <a:srgbClr val="B5B6B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pic>
          <p:nvPicPr>
            <p:cNvPr id="9" name="il_fi" descr="http://www.945thex.com/AFI_Tag_BlueRed.jpg"/>
            <p:cNvPicPr>
              <a:picLocks noChangeAspect="1"/>
            </p:cNvPicPr>
            <p:nvPr userDrawn="1"/>
          </p:nvPicPr>
          <p:blipFill rotWithShape="1">
            <a:blip r:embed="rId21" cstate="print"/>
            <a:srcRect l="11708" t="20210" r="9347" b="37072"/>
            <a:stretch/>
          </p:blipFill>
          <p:spPr bwMode="auto">
            <a:xfrm>
              <a:off x="7209981" y="6155055"/>
              <a:ext cx="1751139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9" name="Rectangle 1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1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182880" y="1005840"/>
            <a:ext cx="877824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3505200" y="61912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419A8E50-1DA5-4E87-868F-2DD09576703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8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5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bg2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bg2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bg2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485900"/>
            <a:ext cx="8491537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43700" y="6324600"/>
            <a:ext cx="2393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 b="1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AD7FC196-22FA-478D-8FB8-C6BDB15182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solidFill>
                <a:srgbClr val="000000"/>
              </a:solidFill>
              <a:latin typeface="Lucida Grande" pitchFamily="1" charset="0"/>
              <a:ea typeface="ＭＳ Ｐゴシック" pitchFamily="34" charset="-128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87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485900"/>
            <a:ext cx="8491537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43700" y="6324600"/>
            <a:ext cx="2393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 b="1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AD7FC196-22FA-478D-8FB8-C6BDB15182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solidFill>
                <a:srgbClr val="000000"/>
              </a:solidFill>
              <a:latin typeface="Lucida Grande" pitchFamily="1" charset="0"/>
              <a:ea typeface="ＭＳ Ｐゴシック" pitchFamily="34" charset="-128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8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6"/>
          <p:cNvSpPr>
            <a:spLocks noGrp="1" noChangeArrowheads="1"/>
          </p:cNvSpPr>
          <p:nvPr>
            <p:ph type="ctrTitle"/>
          </p:nvPr>
        </p:nvSpPr>
        <p:spPr>
          <a:xfrm>
            <a:off x="685800" y="2276475"/>
            <a:ext cx="7772400" cy="1323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I/S Manager Meeting</a:t>
            </a:r>
          </a:p>
        </p:txBody>
      </p:sp>
      <p:sp>
        <p:nvSpPr>
          <p:cNvPr id="3075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4267200"/>
            <a:ext cx="6400800" cy="1328737"/>
          </a:xfrm>
          <a:solidFill>
            <a:schemeClr val="bg1">
              <a:alpha val="39999"/>
            </a:schemeClr>
          </a:solidFill>
          <a:ln>
            <a:solidFill>
              <a:schemeClr val="bg1"/>
            </a:solidFill>
          </a:ln>
        </p:spPr>
        <p:txBody>
          <a:bodyPr anchor="ctr"/>
          <a:lstStyle/>
          <a:p>
            <a:pPr eaLnBrk="1" hangingPunct="1">
              <a:spcBef>
                <a:spcPct val="0"/>
              </a:spcBef>
              <a:defRPr/>
            </a:pPr>
            <a:r>
              <a:rPr lang="en-US" sz="3200" b="1" dirty="0" smtClean="0">
                <a:latin typeface="+mj-lt"/>
                <a:ea typeface="+mj-ea"/>
                <a:cs typeface="+mj-cs"/>
              </a:rPr>
              <a:t>August 6, 2015</a:t>
            </a:r>
          </a:p>
        </p:txBody>
      </p:sp>
    </p:spTree>
    <p:extLst>
      <p:ext uri="{BB962C8B-B14F-4D97-AF65-F5344CB8AC3E}">
        <p14:creationId xmlns:p14="http://schemas.microsoft.com/office/powerpoint/2010/main" val="328418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In/Register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login_register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5240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4308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Agent/Find an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my_agent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4478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64375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Policies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my_policies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4308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Claims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my_claims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4308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Interns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meet_the_interns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4308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H1B Visa and Green Card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endParaRPr lang="en-US" sz="2400" dirty="0"/>
          </a:p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r>
              <a:rPr lang="en-US" sz="2400" dirty="0" smtClean="0"/>
              <a:t>Karen </a:t>
            </a:r>
            <a:r>
              <a:rPr lang="en-US" sz="2400" dirty="0" err="1" smtClean="0"/>
              <a:t>Gontarek</a:t>
            </a:r>
            <a:endParaRPr lang="en-US" sz="2400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Data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endParaRPr lang="en-US" sz="2400" dirty="0"/>
          </a:p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r>
              <a:rPr lang="en-US" sz="2400" smtClean="0"/>
              <a:t>Sheila Stanek</a:t>
            </a:r>
            <a:endParaRPr lang="en-US" sz="2400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 smtClean="0"/>
              <a:t>Q &amp; A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3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 smtClean="0"/>
              <a:t>Next Facilitators:</a:t>
            </a:r>
          </a:p>
          <a:p>
            <a:pPr marL="0" indent="0" algn="ctr">
              <a:buNone/>
            </a:pPr>
            <a:r>
              <a:rPr lang="en-US" sz="4400" dirty="0"/>
              <a:t>Pete Summers / Gary </a:t>
            </a:r>
            <a:r>
              <a:rPr lang="en-US" sz="4400" dirty="0" smtClean="0"/>
              <a:t>Gruber</a:t>
            </a:r>
          </a:p>
          <a:p>
            <a:pPr marL="0" indent="0" algn="ctr">
              <a:buNone/>
            </a:pPr>
            <a:r>
              <a:rPr lang="en-US" sz="4400" dirty="0" smtClean="0"/>
              <a:t>September 3, 2015 meeting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818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25438" y="1485900"/>
            <a:ext cx="8491537" cy="4914900"/>
          </a:xfrm>
        </p:spPr>
        <p:txBody>
          <a:bodyPr/>
          <a:lstStyle/>
          <a:p>
            <a:r>
              <a:rPr lang="en-US" sz="2800" dirty="0" smtClean="0"/>
              <a:t>Welcome</a:t>
            </a:r>
          </a:p>
          <a:p>
            <a:pPr lvl="1"/>
            <a:r>
              <a:rPr lang="en-US" dirty="0" smtClean="0"/>
              <a:t>Tim Gies</a:t>
            </a:r>
          </a:p>
          <a:p>
            <a:r>
              <a:rPr lang="en-US" sz="2800" dirty="0"/>
              <a:t>Summer Internships</a:t>
            </a:r>
          </a:p>
          <a:p>
            <a:pPr lvl="1"/>
            <a:r>
              <a:rPr lang="en-US" dirty="0"/>
              <a:t>Paul Lee</a:t>
            </a:r>
          </a:p>
          <a:p>
            <a:r>
              <a:rPr lang="en-US" sz="2800" dirty="0" smtClean="0"/>
              <a:t>H1B Visa and Green Card Processing</a:t>
            </a:r>
          </a:p>
          <a:p>
            <a:pPr lvl="1"/>
            <a:r>
              <a:rPr lang="en-US" dirty="0" smtClean="0"/>
              <a:t>Karen </a:t>
            </a:r>
            <a:r>
              <a:rPr lang="en-US" dirty="0" err="1" smtClean="0"/>
              <a:t>Gontarek</a:t>
            </a:r>
            <a:endParaRPr lang="en-US" dirty="0" smtClean="0"/>
          </a:p>
          <a:p>
            <a:r>
              <a:rPr lang="en-US" sz="2800" dirty="0"/>
              <a:t>Direct Data Changes</a:t>
            </a:r>
          </a:p>
          <a:p>
            <a:pPr lvl="1"/>
            <a:r>
              <a:rPr lang="en-US" dirty="0" smtClean="0"/>
              <a:t>Sheila Stanek</a:t>
            </a:r>
          </a:p>
          <a:p>
            <a:r>
              <a:rPr lang="en-US" sz="2800" dirty="0" smtClean="0"/>
              <a:t>Q&amp;A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4782F-755B-4F11-984D-53C4CF4FC4E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0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Summer Internships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endParaRPr lang="en-US" sz="2400" dirty="0"/>
          </a:p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r>
              <a:rPr lang="en-US" sz="2400" dirty="0" smtClean="0"/>
              <a:t>Paul Lee</a:t>
            </a:r>
            <a:endParaRPr lang="en-US" sz="2400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7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Summer Internships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en-US" sz="2400" dirty="0" smtClean="0"/>
              <a:t>Agent App</a:t>
            </a:r>
          </a:p>
          <a:p>
            <a:pPr marL="0" lvl="1" indent="0" algn="ctr">
              <a:buNone/>
            </a:pPr>
            <a:endParaRPr lang="en-US" sz="2400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Condensing internal app store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Our First App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Create new policies, new claims, uploads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sz="2200" dirty="0"/>
              <a:t>Uploads include an image and a comment attached to a policy or </a:t>
            </a:r>
            <a:r>
              <a:rPr lang="en-US" sz="2200" dirty="0" smtClean="0"/>
              <a:t>claim</a:t>
            </a:r>
            <a:endParaRPr lang="en-US" sz="2200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Does not access customer data or change customer data 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sz="2200" dirty="0" smtClean="0"/>
              <a:t>(Uses our backend)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8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my_client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159909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Claims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my_claim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9757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schedul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285643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Settings/Uploads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settings_uploa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2652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Summer Internships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en-US" sz="2400" dirty="0" smtClean="0"/>
              <a:t>Customer App</a:t>
            </a:r>
          </a:p>
          <a:p>
            <a:pPr marL="0" lvl="1" indent="0" algn="ctr">
              <a:buNone/>
            </a:pPr>
            <a:endParaRPr lang="en-US" sz="2400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Customer Facing Android application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Gives the customer lots of features 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Combines existing apps into a multi tool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dirty="0" smtClean="0"/>
              <a:t>Ex. Upload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200" dirty="0" smtClean="0"/>
              <a:t>Needs to feel “crisp and clean” so customer’s choose our app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dirty="0" smtClean="0"/>
              <a:t>Good user experience can make or break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Am Fam">
      <a:dk1>
        <a:srgbClr val="000000"/>
      </a:dk1>
      <a:lt1>
        <a:srgbClr val="FFFFFF"/>
      </a:lt1>
      <a:dk2>
        <a:srgbClr val="000000"/>
      </a:dk2>
      <a:lt2>
        <a:srgbClr val="909090"/>
      </a:lt2>
      <a:accent1>
        <a:srgbClr val="909090"/>
      </a:accent1>
      <a:accent2>
        <a:srgbClr val="79C137"/>
      </a:accent2>
      <a:accent3>
        <a:srgbClr val="0C449B"/>
      </a:accent3>
      <a:accent4>
        <a:srgbClr val="1A9BE5"/>
      </a:accent4>
      <a:accent5>
        <a:srgbClr val="FA0032"/>
      </a:accent5>
      <a:accent6>
        <a:srgbClr val="000000"/>
      </a:accent6>
      <a:hlink>
        <a:srgbClr val="FA0032"/>
      </a:hlink>
      <a:folHlink>
        <a:srgbClr val="0C449B"/>
      </a:folHlink>
    </a:clrScheme>
    <a:fontScheme name="Gallup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317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Default Design 1">
        <a:dk1>
          <a:srgbClr val="4D4F53"/>
        </a:dk1>
        <a:lt1>
          <a:srgbClr val="FFFFFF"/>
        </a:lt1>
        <a:dk2>
          <a:srgbClr val="EEAF30"/>
        </a:dk2>
        <a:lt2>
          <a:srgbClr val="4D4F53"/>
        </a:lt2>
        <a:accent1>
          <a:srgbClr val="FCD450"/>
        </a:accent1>
        <a:accent2>
          <a:srgbClr val="EEAF30"/>
        </a:accent2>
        <a:accent3>
          <a:srgbClr val="FFFFFF"/>
        </a:accent3>
        <a:accent4>
          <a:srgbClr val="404246"/>
        </a:accent4>
        <a:accent5>
          <a:srgbClr val="FDE6B3"/>
        </a:accent5>
        <a:accent6>
          <a:srgbClr val="D89E2A"/>
        </a:accent6>
        <a:hlink>
          <a:srgbClr val="BB650E"/>
        </a:hlink>
        <a:folHlink>
          <a:srgbClr val="623C1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D78157F4719C4AA31C5903B4E30C5B" ma:contentTypeVersion="0" ma:contentTypeDescription="Create a new document." ma:contentTypeScope="" ma:versionID="d5b3fa476688a0bf9ff0449d4b0f486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EBBEC4-BE44-4786-BB99-DCB812B17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5303E18-2773-4039-8273-A69C0EAA93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875785-761E-422A-AF05-033D735E03D2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6459</TotalTime>
  <Words>198</Words>
  <Application>Microsoft Office PowerPoint</Application>
  <PresentationFormat>On-screen Show (4:3)</PresentationFormat>
  <Paragraphs>87</Paragraphs>
  <Slides>19</Slides>
  <Notes>2</Notes>
  <HiddenSlides>0</HiddenSlides>
  <MMClips>9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Default Design</vt:lpstr>
      <vt:lpstr>Custom Design</vt:lpstr>
      <vt:lpstr>1_Custom Design</vt:lpstr>
      <vt:lpstr>I/S Manager Meeting</vt:lpstr>
      <vt:lpstr>Agenda</vt:lpstr>
      <vt:lpstr>Summer Internships</vt:lpstr>
      <vt:lpstr>Summer Internships</vt:lpstr>
      <vt:lpstr>Clients</vt:lpstr>
      <vt:lpstr>Claims</vt:lpstr>
      <vt:lpstr>Schedule</vt:lpstr>
      <vt:lpstr>Settings/Uploads</vt:lpstr>
      <vt:lpstr>Summer Internships</vt:lpstr>
      <vt:lpstr>Log In/Register</vt:lpstr>
      <vt:lpstr>My Agent/Find an Agent</vt:lpstr>
      <vt:lpstr>My Policies</vt:lpstr>
      <vt:lpstr>My Claims</vt:lpstr>
      <vt:lpstr>Meet the Interns Page</vt:lpstr>
      <vt:lpstr>H1B Visa and Green Card Processing</vt:lpstr>
      <vt:lpstr>Direct Data Changes</vt:lpstr>
      <vt:lpstr>PowerPoint Presentation</vt:lpstr>
      <vt:lpstr>PowerPoint Presentation</vt:lpstr>
      <vt:lpstr>Thank you!</vt:lpstr>
    </vt:vector>
  </TitlesOfParts>
  <Company>American Family Insurance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Manager meeting agenda template</dc:title>
  <dc:creator>jkm012</dc:creator>
  <cp:lastModifiedBy>Feller, Evan J</cp:lastModifiedBy>
  <cp:revision>316</cp:revision>
  <cp:lastPrinted>2013-01-21T20:27:32Z</cp:lastPrinted>
  <dcterms:created xsi:type="dcterms:W3CDTF">2011-10-29T18:50:01Z</dcterms:created>
  <dcterms:modified xsi:type="dcterms:W3CDTF">2015-08-03T19:09:06Z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0x01010047D78157F4719C4AA31C5903B4E30C5B</vt:lpwstr>
  </property>
</Properties>
</file>